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9" r:id="rId21"/>
    <p:sldId id="280" r:id="rId22"/>
    <p:sldId id="278" r:id="rId23"/>
    <p:sldId id="277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74" r:id="rId33"/>
    <p:sldId id="289" r:id="rId34"/>
    <p:sldId id="291" r:id="rId35"/>
    <p:sldId id="292" r:id="rId36"/>
    <p:sldId id="293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86389" autoAdjust="0"/>
  </p:normalViewPr>
  <p:slideViewPr>
    <p:cSldViewPr snapToGrid="0">
      <p:cViewPr varScale="1">
        <p:scale>
          <a:sx n="82" d="100"/>
          <a:sy n="82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-1313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57:5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6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9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2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8:5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1061 0 24575,'-8'2'0,"0"0"0,0 0 0,0 0 0,0 1 0,0 0 0,1 1 0,-1-1 0,1 1 0,0 1 0,0 0 0,-8 7 0,5-5 0,-71 52 0,2 4 0,-105 108 0,120-94 0,-86 133 0,71-95 0,35-50 0,3 2 0,3 2 0,2 2 0,-25 75 0,39-84 0,3 2 0,3 0 0,2 2 0,4-1 0,-3 74 0,15 419 0,18-336 0,-14-186 0,2 0 0,1 0 0,2-1 0,17 35 0,-21-55 0,2 0 0,-1-1 0,2-1 0,0 1 0,0-2 0,1 1 0,1-1 0,20 16 0,10 3 0,63 35 0,-57-37 0,54 30 0,187 78 0,123 16 0,-295-114 0,216 41 0,-210-62 0,0-6 0,136-3 0,-168-9 0,95-2 0,-163 0 0,-1-1 0,0-1 0,0-2 0,41-14 0,83-47 0,-24 11 0,-99 46 0,-1 0 0,0-1 0,0-1 0,34-26 0,-45 28 0,-1 1 0,1-1 0,-2-1 0,1 1 0,-2-2 0,1 1 0,-2-1 0,1-1 0,8-21 0,75-190 0,-82 194 0,10-54 0,-14 57 0,1 0 0,18-50 0,-15 54 0,-1 0 0,-1 0 0,-1-1 0,-1 0 0,-1 0 0,-1-1 0,-1-48 0,0 29 0,9-53 0,1-40 0,-11 12 0,-4-264 0,2 369 0,-1 1 0,0-1 0,-2 1 0,0 0 0,-1 0 0,-1 0 0,-1 1 0,0 0 0,-2 0 0,0 1 0,-1 0 0,-17-23 0,-7-5 0,-67-80 0,32 38 0,46 55 0,-32-33 0,46 56 0,0 0 0,-1 1 0,0 0 0,0 1 0,0 0 0,-1 0 0,-22-9 0,-182-76 0,110 46 0,58 28 0,35 15 0,1-1 0,0-1 0,0 0 0,0 0 0,-16-11 0,-93-61 0,93 59 0,-100-71 0,89 63 0,-68-38 0,8 7 0,-101-86 0,91 64 0,95 70 0,-1 2 0,0 0 0,0 1 0,-1 0 0,0 1 0,0 1 0,0 0 0,0 1 0,-1 1 0,1 0 0,-1 1 0,-16 1 0,-364 3-1365,373-3-5461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3:2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4:0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1014 85 24575,'-14'1'0,"0"0"0,0 1 0,1 1 0,-1 1 0,1 0 0,-1 0 0,1 1 0,0 1 0,1 0 0,0 1 0,0 1 0,0 0 0,-17 14 0,-10 14 0,0 1 0,-38 50 0,68-77 0,-336 378 0,314-355 0,-6 6 0,1 2 0,1 1 0,-36 60 0,56-71 0,2 1 0,0 0 0,-11 55 0,20-72 0,-5 21 0,2 1 0,2 0 0,-1 40 0,7 114 0,1-95 0,-2-64 0,6 130 0,-3-137 0,1 0 0,1-1 0,1 0 0,14 37 0,-10-38 0,2-1 0,0 0 0,1-1 0,1 0 0,1-1 0,1-1 0,1 0 0,0-1 0,25 19 0,-17-17 0,1-2 0,0 0 0,2-2 0,0-1 0,0-1 0,58 18 0,-23-12 0,1-4 0,0-2 0,1-3 0,127 4 0,709-18 0,-884 3 0,1-1 0,-1-1 0,0-1 0,0 0 0,0-1 0,0-1 0,-1 0 0,0-2 0,0 1 0,0-2 0,-1 0 0,19-14 0,-7 1 0,-1-1 0,-1-2 0,-1 0 0,-1-1 0,24-35 0,67-103 0,-84 120 0,-19 22 0,0 0 0,-1 0 0,-1-2 0,-1 1 0,-1-1 0,7-36 0,-6 22 0,19-48 0,-21 63 0,0 0 0,-1 1 0,-1-2 0,-2 1 0,0 0 0,-1-25 0,0 14 0,8-54 0,1 9 0,-3-1 0,-7-142 0,-2 94 0,2-242 0,0 361 0,0 0 0,-1 0 0,0 1 0,-1-1 0,0 0 0,0 1 0,0-1 0,-1 1 0,0 0 0,-1 0 0,0 0 0,-6-9 0,3 6 0,-2 0 0,1 1 0,-2 0 0,1 0 0,-1 1 0,-20-13 0,-6 1 0,-1 2 0,-1 1 0,-63-18 0,-168-73 0,241 98 0,0 1 0,-1 1 0,0 2 0,-42-4 0,40 6 0,-34-3 0,35 4 0,1 0 0,-29-9 0,4-1 0,-1 3 0,0 2 0,0 3 0,-98 2 0,-91 4-1365,221-1-5461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2:5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2216 307 24575,'-4'-1'0,"0"1"0,1-1 0,-1 0 0,0 0 0,0 0 0,1 0 0,-1-1 0,1 1 0,-1-1 0,-4-3 0,-37-29 0,13 9 0,-18-7 0,0 2 0,-2 3 0,-2 2 0,0 2 0,-1 3 0,-1 2 0,-1 3 0,0 2 0,-1 2 0,0 3 0,-112 0 0,74 8 0,15-1 0,-109 13 0,170-9 0,-1 1 0,1 2 0,1 0 0,-1 0 0,1 2 0,0 1 0,-17 11 0,9-4 0,1 2 0,1 1 0,1 1 0,-21 23 0,-15 25 0,2 2 0,-58 96 0,88-124 0,-14 23 0,4 2 0,-41 96 0,-36 156 0,65-98 0,29-119 0,11-44 0,1 1 0,1 61 0,8 120 0,2-93 0,1-96 0,1-1 0,3 0 0,2 0 0,2-1 0,23 64 0,106 231 0,-133-328 0,10 22 0,2-1 0,1-1 0,2 0 0,2-2 0,1-1 0,1 0 0,2-2 0,1-2 0,2 0 0,0-2 0,2-1 0,48 28 0,-19-17 0,2-4 0,2-2 0,1-3 0,1-3 0,105 24 0,-126-42 0,1-2 0,-1-1 0,1-3 0,51-6 0,-1 2 0,-73 4 0,0-2 0,-1 0 0,1-2 0,-1 0 0,0-2 0,0-1 0,26-9 0,75-26 0,-86 30 0,0-2 0,56-26 0,-46 10 0,59-44 0,-16 9 0,-2 1 0,-60 40 0,0 2 0,1 1 0,65-31 0,-80 45 0,1-1 0,-1-1 0,0 0 0,-1-1 0,25-20 0,-3-1 0,-16 14 0,-1 0 0,0-1 0,-2-1 0,0-1 0,-1-1 0,-1 0 0,15-24 0,144-342 0,-98 201 0,-68 163 0,-1-1 0,-1 0 0,-2 0 0,0-1 0,3-44 0,-8-122 0,-3 81 0,3-280 0,-1 375 0,-1 0 0,0 0 0,-1 0 0,-1 0 0,0 0 0,-8-18 0,4 11 0,-9-35 0,-12-102 0,27 149 0,-1 0 0,0 0 0,0 0 0,-1 1 0,-6-10 0,5 8 0,0 0 0,1 0 0,-4-12 0,-2-13 0,-1 0 0,-2 1 0,-1 0 0,-2 2 0,-1-1 0,-2 2 0,-25-33 0,29 45 0,-1 1 0,0 0 0,-1 2 0,-27-21 0,35 30 0,0 0 0,-1 1 0,0 1 0,0 0 0,0 0 0,-1 1 0,1 0 0,-1 1 0,0 0 0,0 1 0,-15-2 0,-240 4 0,115 2 0,115-2-1365,5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2:5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00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14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1724 113 24575,'-16'-1'0,"-1"-1"0,1-1 0,0-1 0,0 0 0,0-1 0,1-1 0,0 0 0,-29-17 0,26 14 0,1 0 0,-2 1 0,1 1 0,-1 0 0,-34-6 0,-20 7 0,-140 7 0,87 3 0,-2-5 0,-115 3 0,234-2 0,0 1 0,1 0 0,-1 0 0,0 1 0,1 0 0,0 1 0,-1 0 0,1 0 0,0 0 0,0 1 0,1 1 0,-12 7 0,9-3 0,1 0 0,0 0 0,1 1 0,-1 0 0,2 0 0,0 1 0,-11 21 0,-4 9 0,2-6 0,2 1 0,-14 39 0,22-49 0,-19 35 0,17-39 0,2-1 0,-14 42 0,6-1 0,-17 69 0,-6 20 0,-1 13 0,15-58 0,18-76 0,1 0 0,1 1 0,-3 42 0,-17 194 0,9-110 0,8 0 0,13 217 0,0-325 0,3 0 0,3 0 0,24 83 0,-24-93 0,8 72 0,-15-82 0,2 0 0,1 0 0,1 0 0,20 53 0,1-15 0,-22-50 0,2 0 0,-1 0 0,2-1 0,1 0 0,0 0 0,0-1 0,2 0 0,0 0 0,19 18 0,-15-20 0,1-1 0,0 0 0,1-1 0,1-1 0,27 12 0,96 26 0,-99-36 0,47 11 0,142 17 0,-121-24 0,72 16 0,279 34 0,-226-42 0,160 8 0,-303-31 0,-19 0 0,111-11 0,-165 7 0,0-1 0,0-1 0,-1-1 0,1-1 0,-2 0 0,1-1 0,24-16 0,9-10 0,49-43 0,22-16 0,8 14 0,-79 51 0,-2-2 0,89-73 0,-110 74 0,-1-2 0,-1 0 0,27-46 0,-20 29 0,8-10 0,-3-1 0,37-78 0,-23 13 0,-47 113 0,0-1 0,-1 0 0,-1 0 0,0 0 0,0 0 0,-1 0 0,0-15 0,-3-92 0,-1 56 0,3-124 0,-4-130 0,-23 53 0,26 252 0,-1-1 0,-1 0 0,0 0 0,-1 0 0,0 1 0,-1-1 0,-9-19 0,7 18 0,2-1 0,0 0 0,0 0 0,-2-21 0,4 19 0,-1 1 0,0-1 0,-10-24 0,2 14 0,-5-11 0,-19-71 0,28 81 0,-18-49 0,21 66 0,-1 1 0,-1-1 0,0 1 0,0 0 0,-1 1 0,0 0 0,-11-11 0,1 3 0,7 6 0,-1 1 0,1 0 0,-1 0 0,-1 1 0,0 1 0,0 0 0,-21-10 0,22 12 0,0 1 0,1-2 0,-12-8 0,14 9 0,-1 0 0,1 1 0,-1 0 0,-1 0 0,-12-5 0,-31-7 0,13 3 0,0 2 0,-1 2 0,-76-10 0,83 16 0,0 0 0,1-2 0,0-2 0,-36-13 0,-123-57 0,-6-2 0,163 67 0,-34-19 0,36 17 0,-36-14 0,51 25 0,0-1 0,-19 0 0,-32-9 0,33 4 19,1 2-1,-1 2 0,-49-3 1,-110 6-549,130 3-379,41 0-5917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1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53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2:4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3039 108 24575,'-4'-3'0,"0"1"0,0-1 0,0 1 0,0 0 0,-1 0 0,1 1 0,0-1 0,-1 1 0,1 0 0,-1 0 0,0 1 0,1-1 0,-1 1 0,-5 1 0,-5-2 0,-89-7 0,-119-12 0,-329-32 0,372 46 0,-197 18 0,338-8 0,0 1 0,0 1 0,0 3 0,1 1 0,-46 19 0,67-22 0,1 1 0,0 0 0,1 1 0,-1 1 0,2 0 0,0 1 0,0 1 0,1 0 0,0 1 0,1 0 0,0 1 0,1 0 0,-15 27 0,-31 74 0,-14 25 0,29-54 0,3 1 0,-34 115 0,39-103 0,-33 102 0,24-66 0,-96 205 0,6-64 0,98-193 0,-35 122 0,-125 658 0,181-763 0,-3 140 0,19 102 0,1-152 0,-3 554 0,3 272 0,2-850 0,7-2 0,8 1 0,6-2 0,54 176 0,-44-206 0,53 160 0,52 29 0,-36-86 0,18 70 0,-109-271 0,2-1 0,1-1 0,2 0 0,1-1 0,1-1 0,30 32 0,20 22 0,44 49 0,-26-19 0,-33-41 0,-43-60 0,0 0 0,0-1 0,1-1 0,1 0 0,0-1 0,1-1 0,0 0 0,0-1 0,32 12 0,7-1 0,102 21 0,211 35 0,3-33 0,77-41 0,-247-4 0,-160 1 0,-1-3 0,-1 0 0,1-3 0,-1-1 0,0-2 0,-1-2 0,0-1 0,0-2 0,-2-2 0,61-37 0,292-197 0,-332 209 0,-3-3 0,-2-2 0,-2-2 0,72-90 0,-95 99 0,0-2 0,-3-1 0,-2-1 0,26-71 0,48-195 0,-82 259 0,74-320 0,-31 116 0,-7 42 0,-10-2 0,-10-2 0,5-336 0,-66-242 0,5 237 0,7 89 0,8 363 0,-27-121 0,-42-102 0,44 189 0,-175-640 0,183 686 0,-5 1 0,-3 2 0,-4 1 0,-52-83 0,22 40 0,-76-199 0,136 305 0,-10-23 0,2-1 0,3 0 0,-11-66 0,17 68 0,-3 1 0,-2 0 0,-28-66 0,-76-129 0,17 38 0,96 193 0,-53-105 0,51 104 0,-1 1 0,0 0 0,-1 1 0,0 0 0,-1 1 0,-20-18 0,25 25-114,0-1 1,-1 1-1,0 1 0,1-1 0,-1 1 1,0 0-1,0 0 0,0 0 0,0 1 1,-1 0-1,-10 0 0,-5 0-6712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2:42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5:35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2271 245 24575,'-7'0'0,"1"-1"0,-1-1 0,1 1 0,-1-1 0,1 0 0,0-1 0,0 0 0,-9-4 0,-17-8 0,-19-2 0,-1 2 0,-61-9 0,-112-7 0,104 17 0,-134-25 0,-92-11 0,236 39 0,-129 3 0,206 9 0,2-1 0,-38 6 0,58-5 0,1 2 0,0-1 0,0 2 0,0-1 0,0 2 0,0-1 0,-9 7 0,-22 13 0,1 0 0,-38 29 0,67-44 0,0 0 0,1 1 0,0 1 0,1 0 0,0 1 0,1-1 0,-11 21 0,-2 10 0,3 1 0,1 1 0,2 0 0,-15 74 0,10-25 0,5 1 0,-8 182 0,26 336 0,-2-607 0,0 0 0,1 0 0,-1 0 0,1 0 0,0-1 0,0 1 0,0 0 0,0 0 0,1-1 0,0 1 0,0-1 0,4 6 0,-2-5 0,0 0 0,1 0 0,0 0 0,0-1 0,0 0 0,0 0 0,1-1 0,10 6 0,22 10 0,0-3 0,1-1 0,60 14 0,127 18 0,-167-37 0,827 123 0,-513-67 0,-36-4 0,-185-33 0,-107-18 0,1-2 0,87 5 0,587-14 0,-286-2 0,-398 2 0,-1-3 0,0 0 0,1-2 0,-1-2 0,-1-1 0,37-14 0,-48 13 0,-1 0 0,0-2 0,-1 0 0,-1-1 0,0-1 0,0-1 0,-1-1 0,-1-1 0,31-34 0,-37 32 0,-1 0 0,-1 0 0,0-1 0,-1-1 0,-2 1 0,7-25 0,-1 8 0,45-148 0,-49 146 0,-1-1 0,4-77 0,-12-314 0,-2 184 0,2 237 0,0 1 0,0 0 0,-1 0 0,1 0 0,-2 0 0,1 0 0,-1 0 0,-1 0 0,1 0 0,-1 0 0,-1 1 0,1 0 0,-1-1 0,-1 2 0,1-1 0,-1 0 0,0 1 0,-1 0 0,-10-10 0,-7 1 0,0 1 0,-1 0 0,-1 2 0,0 1 0,-1 1 0,0 1 0,0 1 0,-1 1 0,-29-3 0,-49-16 0,69 15 0,-44-6 0,-214-21 0,273 34 0,1-1 0,1 0 0,-1-2 0,1 0 0,0-2 0,-25-14 0,25 12 0,-1 1 0,0 1 0,0 1 0,-1 0 0,-34-6 0,-54 6 0,-1 1 0,64 0 0,1-2 0,-71-23 0,88 24 0,0 0 0,-1 2 0,0 1 0,-48-2 0,-121 8 0,74 2 0,-87-3-1365,185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2B08-58A8-C06F-6969-BC02CF5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31C0B-858C-B11E-4E8D-F0E5072D8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15FD3-0467-EC04-2674-013CF885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39FE9-4558-388A-0BF7-E36170D0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54B2A-1A52-2E52-6819-0F207427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6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5B12-0F08-20AE-7CEB-E783A6E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E50AC-9B09-9CC8-FAB6-25C224F6D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5E89-08A8-8C8F-C106-22D7E985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5105A-F5ED-5802-F6AC-D22D71BB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3A93B-8AF7-ABC0-328C-BD061CDE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8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2FBB3-D171-4128-5D43-71444BAD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C51BB-36DA-62C2-A751-A13650350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D6F9-7BF2-59F1-7A0A-E2107244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42774-8495-1038-E9C1-E75837F6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B08FA-6C8D-7BC4-74A2-60966DBB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9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068A-D275-9174-5651-2303DAD7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C57D-BC8B-82B8-B2D0-0630FD1E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6F5E6-7EF4-0330-839D-D90827F8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6A9B-772C-CB7C-3E71-F960EDE8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B96D-DE1D-AACA-9962-2A692DFC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98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557C-C08A-F48A-DB08-27255DD0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CE8D9-FC02-7555-6B74-E3B9743AF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EF76-5411-2F25-052A-0F0E3CBD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5B5C-8FA9-9C70-85B9-F83EC70A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0900-09BD-D2C2-B5CE-8B9ECB8E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7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D2A4-89F1-68CD-5E6D-9A334346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F2CA-9BE7-9A45-629D-8268EFA0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5C43-42AA-A05F-7735-189EAF20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0F0BA-1778-E2B5-07A7-0C028750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EB25-9F9C-F748-8ECF-8005F2F1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0B930-7656-D832-F9F9-406E5F43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0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4ABC-A1E3-0662-7D70-8389B5B4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9CD59-91D9-C5CE-1CE5-D92A7F906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079EF-9DE7-6ABF-9409-8D68AADE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1AA43-3045-EAB1-6B8B-57271332A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91C0C-D9E4-2E2D-B3B4-3A2CDC86C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DB3E0-5278-B083-3627-9AFDA7E7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C9C6B-6A7B-089A-4D9E-926B17E2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D1AB4-8DC9-C742-0073-3015EA98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59BB-BD10-98CB-1922-1FE1C98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A8F6B-D033-1054-A8DA-BCB81679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3EDCB-ABC2-A807-7F26-3CB02364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64889-C5B0-E858-95C2-67FBF0A7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9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A23F4-CCDF-E359-AC02-B1D53E42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AA03-A517-7F5D-CF6D-0EE6EFD4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541A4-57FB-3D21-A219-E6464E5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6C83-936C-EE7C-8340-B021830E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EC2B-0BC1-D5CC-B96A-5845DF68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8A062-EC89-6997-9513-713C9E707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B25C4-DF74-9E9C-485B-B23FA265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B8AAA-9F81-B4B7-EC1F-EA9D17B0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C79C-15C2-FBC7-B6A2-E0809C8E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4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FE3-273B-63CB-7A11-4A605B18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A86792-7C3E-E5D5-3907-1C2B47E94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0367-678E-6C72-133B-1ADBDD5B2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3CD75-663D-1722-A678-DD29AC42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864-39E6-150A-040B-674227DA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B47F-B1CD-B4EE-8203-8D0B3030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4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CA468-67D0-2521-06D9-24CF75CA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23E95-384D-68B4-3565-BB939D617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FEC1-3AEC-3300-A334-84EF6588A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D95A-7525-4363-8482-650CBDCCE782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99BE5-B432-3142-01E4-B7716593B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3C0D-5009-A34F-784A-9B09BDAA6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8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10" Type="http://schemas.openxmlformats.org/officeDocument/2006/relationships/customXml" Target="../ink/ink4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customXml" Target="../ink/ink15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7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C78C-5DF7-9DF7-D8FB-919159EDE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EDADA-5020-A051-46CB-99A360C94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-Ashu Mehta</a:t>
            </a:r>
          </a:p>
        </p:txBody>
      </p:sp>
    </p:spTree>
    <p:extLst>
      <p:ext uri="{BB962C8B-B14F-4D97-AF65-F5344CB8AC3E}">
        <p14:creationId xmlns:p14="http://schemas.microsoft.com/office/powerpoint/2010/main" val="3135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B46E-D162-ED15-29D0-4A5B3AAC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511C-8F6D-8CDA-E18D-793799041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Static sets (set of any N items)</a:t>
            </a:r>
          </a:p>
          <a:p>
            <a:r>
              <a:rPr lang="en-IN" dirty="0"/>
              <a:t>Dynamic sets (set of items that matches a condition)</a:t>
            </a:r>
          </a:p>
          <a:p>
            <a:r>
              <a:rPr lang="en-IN" dirty="0"/>
              <a:t>Combined sets</a:t>
            </a:r>
          </a:p>
          <a:p>
            <a:pPr lvl="1"/>
            <a:r>
              <a:rPr lang="en-IN" dirty="0"/>
              <a:t>Combined sets can be created for sets of same field only. For </a:t>
            </a:r>
            <a:r>
              <a:rPr lang="en-IN" dirty="0" err="1"/>
              <a:t>eg</a:t>
            </a:r>
            <a:r>
              <a:rPr lang="en-IN" dirty="0"/>
              <a:t>-</a:t>
            </a:r>
          </a:p>
          <a:p>
            <a:pPr lvl="2"/>
            <a:r>
              <a:rPr lang="en-IN" dirty="0"/>
              <a:t>Top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 and Bottom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-Yes</a:t>
            </a:r>
          </a:p>
          <a:p>
            <a:pPr lvl="2"/>
            <a:r>
              <a:rPr lang="en-IN" dirty="0"/>
              <a:t>Top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 and Bottom 5 </a:t>
            </a:r>
            <a:r>
              <a:rPr lang="en-IN" dirty="0">
                <a:highlight>
                  <a:srgbClr val="FFFF00"/>
                </a:highlight>
              </a:rPr>
              <a:t>Product names</a:t>
            </a:r>
            <a:r>
              <a:rPr lang="en-IN" dirty="0"/>
              <a:t>-No</a:t>
            </a:r>
          </a:p>
        </p:txBody>
      </p:sp>
    </p:spTree>
    <p:extLst>
      <p:ext uri="{BB962C8B-B14F-4D97-AF65-F5344CB8AC3E}">
        <p14:creationId xmlns:p14="http://schemas.microsoft.com/office/powerpoint/2010/main" val="298903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DAAB-8430-659F-43CC-FBE0AA47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8AE4-8E5B-D903-9884-E09C93499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set for Top 5 products based on total sales</a:t>
            </a:r>
          </a:p>
          <a:p>
            <a:r>
              <a:rPr lang="en-IN" dirty="0"/>
              <a:t>Create another set for Bottom 5 products based on total sales</a:t>
            </a:r>
          </a:p>
          <a:p>
            <a:r>
              <a:rPr lang="en-IN" dirty="0"/>
              <a:t>Create a combined set for Top 5 products and Bottom  5 products.</a:t>
            </a:r>
          </a:p>
        </p:txBody>
      </p:sp>
    </p:spTree>
    <p:extLst>
      <p:ext uri="{BB962C8B-B14F-4D97-AF65-F5344CB8AC3E}">
        <p14:creationId xmlns:p14="http://schemas.microsoft.com/office/powerpoint/2010/main" val="328776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8474-7150-C638-E161-BB724B69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A6636-E070-A86E-F012-E190B6AAA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2" b="41403"/>
          <a:stretch/>
        </p:blipFill>
        <p:spPr>
          <a:xfrm>
            <a:off x="1101213" y="1481496"/>
            <a:ext cx="10250880" cy="3867252"/>
          </a:xfrm>
        </p:spPr>
      </p:pic>
    </p:spTree>
    <p:extLst>
      <p:ext uri="{BB962C8B-B14F-4D97-AF65-F5344CB8AC3E}">
        <p14:creationId xmlns:p14="http://schemas.microsoft.com/office/powerpoint/2010/main" val="252087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33EF-B7BD-B4DD-A953-3A995542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Filters- Date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ADD81-6CC9-4ADF-DC7A-306A64AB7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59" t="5270" r="9836" b="12480"/>
          <a:stretch/>
        </p:blipFill>
        <p:spPr>
          <a:xfrm>
            <a:off x="1563328" y="1690688"/>
            <a:ext cx="7885472" cy="4713156"/>
          </a:xfrm>
        </p:spPr>
      </p:pic>
    </p:spTree>
    <p:extLst>
      <p:ext uri="{BB962C8B-B14F-4D97-AF65-F5344CB8AC3E}">
        <p14:creationId xmlns:p14="http://schemas.microsoft.com/office/powerpoint/2010/main" val="294511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62EA-2537-23C5-E26E-C28FC5A7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4D782-E4E7-2268-A077-53B042B40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59" b="42533"/>
          <a:stretch/>
        </p:blipFill>
        <p:spPr>
          <a:xfrm>
            <a:off x="1347018" y="1690688"/>
            <a:ext cx="9952233" cy="368755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B98D31-EC2B-7004-7511-F61C3693A993}"/>
                  </a:ext>
                </a:extLst>
              </p14:cNvPr>
              <p14:cNvContentPartPr/>
              <p14:nvPr/>
            </p14:nvContentPartPr>
            <p14:xfrm>
              <a:off x="5260250" y="483718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B98D31-EC2B-7004-7511-F61C3693A9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1610" y="48285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F9A04A-C473-667E-2B24-A1F5888D0715}"/>
                  </a:ext>
                </a:extLst>
              </p14:cNvPr>
              <p14:cNvContentPartPr/>
              <p14:nvPr/>
            </p14:nvContentPartPr>
            <p14:xfrm>
              <a:off x="-570310" y="333310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F9A04A-C473-667E-2B24-A1F5888D07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78950" y="33244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F13540-055D-4D59-A677-C052BC60C5E4}"/>
                  </a:ext>
                </a:extLst>
              </p14:cNvPr>
              <p14:cNvContentPartPr/>
              <p14:nvPr/>
            </p14:nvContentPartPr>
            <p14:xfrm>
              <a:off x="9949250" y="2613828"/>
              <a:ext cx="1378800" cy="126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F13540-055D-4D59-A677-C052BC60C5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1610" y="2595828"/>
                <a:ext cx="1414440" cy="12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B3E489-DD7E-0233-ACDD-FAD3B3E3BC3C}"/>
                  </a:ext>
                </a:extLst>
              </p14:cNvPr>
              <p14:cNvContentPartPr/>
              <p14:nvPr/>
            </p14:nvContentPartPr>
            <p14:xfrm>
              <a:off x="12408410" y="225130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B3E489-DD7E-0233-ACDD-FAD3B3E3BC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90410" y="22333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2E2D23-D21A-6DE1-4B82-157949425553}"/>
                  </a:ext>
                </a:extLst>
              </p14:cNvPr>
              <p14:cNvContentPartPr/>
              <p14:nvPr/>
            </p14:nvContentPartPr>
            <p14:xfrm>
              <a:off x="-904750" y="366694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2E2D23-D21A-6DE1-4B82-1579494255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22390" y="364930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22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A759-681B-68E5-9424-D6632B95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Dependent interactive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47C0C-3732-3F5C-C6C6-CD663DF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903" t="8885" b="36658"/>
          <a:stretch/>
        </p:blipFill>
        <p:spPr>
          <a:xfrm>
            <a:off x="973393" y="1592824"/>
            <a:ext cx="10529224" cy="37460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FC4B21-89BE-E98D-F76A-7B70A34FF05D}"/>
                  </a:ext>
                </a:extLst>
              </p14:cNvPr>
              <p14:cNvContentPartPr/>
              <p14:nvPr/>
            </p14:nvContentPartPr>
            <p14:xfrm>
              <a:off x="9800210" y="1966908"/>
              <a:ext cx="1685160" cy="323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FC4B21-89BE-E98D-F76A-7B70A34FF0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2570" y="1949268"/>
                <a:ext cx="1720800" cy="32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290278-D9D6-5D43-5457-59685032835D}"/>
                  </a:ext>
                </a:extLst>
              </p14:cNvPr>
              <p14:cNvContentPartPr/>
              <p14:nvPr/>
            </p14:nvContentPartPr>
            <p14:xfrm>
              <a:off x="12752570" y="265450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290278-D9D6-5D43-5457-5968503283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4570" y="26365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CCAA49-D0DB-B173-4574-D85F33BF3B6D}"/>
                  </a:ext>
                </a:extLst>
              </p14:cNvPr>
              <p14:cNvContentPartPr/>
              <p14:nvPr/>
            </p14:nvContentPartPr>
            <p14:xfrm>
              <a:off x="-658870" y="283126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CCAA49-D0DB-B173-4574-D85F33BF3B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76870" y="281362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84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F31A-8695-8127-6745-F81D469E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Filters(Based on Measures)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8BB4-AEE9-A317-B1F4-C14A1158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Filter- Sum(Profit) </a:t>
            </a:r>
            <a:r>
              <a:rPr lang="en-IN" dirty="0" err="1"/>
              <a:t>atleast</a:t>
            </a:r>
            <a:r>
              <a:rPr lang="en-IN" dirty="0"/>
              <a:t> 0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22107-334D-A69F-AABA-45DF9AC1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8316" b="42365"/>
          <a:stretch/>
        </p:blipFill>
        <p:spPr>
          <a:xfrm>
            <a:off x="1135626" y="2487562"/>
            <a:ext cx="10515600" cy="33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346E-85D8-1F37-0760-A8751232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57E6-6D4F-D069-3EE8-59D0B861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Filter- Sum(Profit) </a:t>
            </a:r>
            <a:r>
              <a:rPr lang="en-IN" dirty="0" err="1"/>
              <a:t>atmost</a:t>
            </a:r>
            <a:r>
              <a:rPr lang="en-IN" dirty="0"/>
              <a:t> 0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0A3D4-71AE-F484-6DB7-06592939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8889" b="47240"/>
          <a:stretch/>
        </p:blipFill>
        <p:spPr>
          <a:xfrm>
            <a:off x="1322439" y="2496958"/>
            <a:ext cx="10515600" cy="30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3638-56F7-1CE6-EA43-5AD45A3F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DAF0-9E2D-CE6F-66F8-3B57E807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6"/>
            <a:ext cx="10515600" cy="4633298"/>
          </a:xfrm>
        </p:spPr>
        <p:txBody>
          <a:bodyPr/>
          <a:lstStyle/>
          <a:p>
            <a:r>
              <a:rPr lang="en-IN" dirty="0"/>
              <a:t>Data source filter- category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5C80-3E73-B7C3-E612-F0557C4F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09" t="9177" r="726" b="45089"/>
          <a:stretch/>
        </p:blipFill>
        <p:spPr>
          <a:xfrm>
            <a:off x="1160207" y="2044859"/>
            <a:ext cx="9556954" cy="222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C6310-BE77-BF0B-5DC5-B0C7B7B6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0" t="9175" b="41219"/>
          <a:stretch/>
        </p:blipFill>
        <p:spPr>
          <a:xfrm>
            <a:off x="1160207" y="4360578"/>
            <a:ext cx="9556953" cy="23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3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D4BA-4A18-A611-6173-8D1FA077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520F-6A70-56CC-B6B0-9EC94D62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 shelf</a:t>
            </a:r>
          </a:p>
          <a:p>
            <a:r>
              <a:rPr lang="en-IN" dirty="0"/>
              <a:t>Interactive filters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Legends</a:t>
            </a:r>
          </a:p>
        </p:txBody>
      </p:sp>
    </p:spTree>
    <p:extLst>
      <p:ext uri="{BB962C8B-B14F-4D97-AF65-F5344CB8AC3E}">
        <p14:creationId xmlns:p14="http://schemas.microsoft.com/office/powerpoint/2010/main" val="31746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1CAD-6D27-E798-A543-FA1140DE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What is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3101-06E0-40D7-9FD8-1DA821F10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Tableau is the powerful data visualization tool.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Tableau is a business intelligence tool which helps us to analyze the raw data in the form of the visual manner; it may be a graph, report, etc.</a:t>
            </a:r>
          </a:p>
          <a:p>
            <a:r>
              <a:rPr lang="en-US" sz="2800" b="1" i="0" dirty="0">
                <a:solidFill>
                  <a:srgbClr val="333333"/>
                </a:solidFill>
                <a:effectLst/>
                <a:latin typeface="inter-bold"/>
              </a:rPr>
              <a:t>Example: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 - If you have any data like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inter-bold"/>
              </a:rPr>
              <a:t>Big Data, Hadoop, SQL,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 or any cloud data and you want to analyze that given data in the form of pictorial representation, you can use Tableau.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250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60F3-3061-FCFB-C156-44619183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filter shelf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1A8B64-90A4-86CB-497F-DE8A3F47A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835" t="7829" b="32131"/>
          <a:stretch/>
        </p:blipFill>
        <p:spPr>
          <a:xfrm>
            <a:off x="1164770" y="1690688"/>
            <a:ext cx="10989369" cy="430734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3AFCD-8655-775F-3245-07BE331EF109}"/>
                  </a:ext>
                </a:extLst>
              </p14:cNvPr>
              <p14:cNvContentPartPr/>
              <p14:nvPr/>
            </p14:nvContentPartPr>
            <p14:xfrm>
              <a:off x="1044086" y="2252177"/>
              <a:ext cx="1580400" cy="78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3AFCD-8655-775F-3245-07BE331EF1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086" y="2234177"/>
                <a:ext cx="161604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7DF696-C70A-965B-2A0C-0F4D26332E9D}"/>
                  </a:ext>
                </a:extLst>
              </p14:cNvPr>
              <p14:cNvContentPartPr/>
              <p14:nvPr/>
            </p14:nvContentPartPr>
            <p14:xfrm>
              <a:off x="-1132114" y="53884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7DF696-C70A-965B-2A0C-0F4D26332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0114" y="5370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9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CB00-9FCF-3297-D5EC-31D138A0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interactive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DB25BC-ABCF-AD88-40CB-4DBEEF59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785" t="8181" b="30123"/>
          <a:stretch/>
        </p:blipFill>
        <p:spPr>
          <a:xfrm>
            <a:off x="1409699" y="1865007"/>
            <a:ext cx="9991515" cy="406906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DD9FC2-4282-FF57-6348-209701EEA07D}"/>
                  </a:ext>
                </a:extLst>
              </p14:cNvPr>
              <p14:cNvContentPartPr/>
              <p14:nvPr/>
            </p14:nvContentPartPr>
            <p14:xfrm>
              <a:off x="2862806" y="472393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DD9FC2-4282-FF57-6348-209701EEA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806" y="4706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BD0B07-684B-7ECC-0763-C1A8CAB300EE}"/>
                  </a:ext>
                </a:extLst>
              </p14:cNvPr>
              <p14:cNvContentPartPr/>
              <p14:nvPr/>
            </p14:nvContentPartPr>
            <p14:xfrm>
              <a:off x="-1382674" y="383185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BD0B07-684B-7ECC-0763-C1A8CAB300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00314" y="3813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75B1BF-B2F8-823D-E7FE-F28FA2D7738A}"/>
                  </a:ext>
                </a:extLst>
              </p14:cNvPr>
              <p14:cNvContentPartPr/>
              <p14:nvPr/>
            </p14:nvContentPartPr>
            <p14:xfrm>
              <a:off x="10114785" y="2219055"/>
              <a:ext cx="1192320" cy="122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75B1BF-B2F8-823D-E7FE-F28FA2D77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7145" y="2201055"/>
                <a:ext cx="1227960" cy="12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7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2C43-AAFC-B128-C888-3FB9864B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header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A3B245-45E5-0EE7-9832-73273AE35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653" t="8208" b="35528"/>
          <a:stretch/>
        </p:blipFill>
        <p:spPr>
          <a:xfrm>
            <a:off x="1239224" y="1651438"/>
            <a:ext cx="10382462" cy="38054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3EFF8A-1027-8828-EAF6-D94073FD1327}"/>
                  </a:ext>
                </a:extLst>
              </p14:cNvPr>
              <p14:cNvContentPartPr/>
              <p14:nvPr/>
            </p14:nvContentPartPr>
            <p14:xfrm>
              <a:off x="2585450" y="406042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3EFF8A-1027-8828-EAF6-D94073FD13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7810" y="4042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A637-B7B4-5B62-AA90-497BBBA23FB7}"/>
                  </a:ext>
                </a:extLst>
              </p14:cNvPr>
              <p14:cNvContentPartPr/>
              <p14:nvPr/>
            </p14:nvContentPartPr>
            <p14:xfrm>
              <a:off x="2977850" y="3243828"/>
              <a:ext cx="906840" cy="876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A637-B7B4-5B62-AA90-497BBBA23F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9850" y="3226188"/>
                <a:ext cx="94248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46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90F1-9CFA-DF8F-012B-4DC4362A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Legends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3C1F0-6560-E5A8-E180-4F4E63554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649" t="8433" b="33495"/>
          <a:stretch/>
        </p:blipFill>
        <p:spPr>
          <a:xfrm>
            <a:off x="1366683" y="1690688"/>
            <a:ext cx="9904075" cy="374655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5CB49A-4899-22B2-0AFF-3A0A68CD6085}"/>
                  </a:ext>
                </a:extLst>
              </p14:cNvPr>
              <p14:cNvContentPartPr/>
              <p14:nvPr/>
            </p14:nvContentPartPr>
            <p14:xfrm>
              <a:off x="8493770" y="2367228"/>
              <a:ext cx="1133280" cy="125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5CB49A-4899-22B2-0AFF-3A0A68CD60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130" y="2349588"/>
                <a:ext cx="1168920" cy="12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23972C-02E2-A853-B621-73BA13899766}"/>
                  </a:ext>
                </a:extLst>
              </p14:cNvPr>
              <p14:cNvContentPartPr/>
              <p14:nvPr/>
            </p14:nvContentPartPr>
            <p14:xfrm>
              <a:off x="13135610" y="507334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23972C-02E2-A853-B621-73BA138997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7970" y="505534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95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2FBD-9000-64EF-BE01-3E38E2B1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3A71-E6F1-6661-36E7-D5CD525E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1825625"/>
            <a:ext cx="10156372" cy="4351338"/>
          </a:xfrm>
        </p:spPr>
        <p:txBody>
          <a:bodyPr/>
          <a:lstStyle/>
          <a:p>
            <a:r>
              <a:rPr lang="en-IN" dirty="0"/>
              <a:t>Create Top N parameter</a:t>
            </a:r>
          </a:p>
          <a:p>
            <a:r>
              <a:rPr lang="en-IN" dirty="0"/>
              <a:t>Parameters with filters</a:t>
            </a:r>
          </a:p>
          <a:p>
            <a:r>
              <a:rPr lang="en-IN" dirty="0"/>
              <a:t>Parameters with sets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83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9B9-C2A0-3F13-06F9-4E7EFC7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with filters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CE2BE-A833-E0E0-564D-999B5B84E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12" t="8579" b="40637"/>
          <a:stretch/>
        </p:blipFill>
        <p:spPr>
          <a:xfrm>
            <a:off x="1230086" y="2090056"/>
            <a:ext cx="10294680" cy="3396344"/>
          </a:xfrm>
        </p:spPr>
      </p:pic>
    </p:spTree>
    <p:extLst>
      <p:ext uri="{BB962C8B-B14F-4D97-AF65-F5344CB8AC3E}">
        <p14:creationId xmlns:p14="http://schemas.microsoft.com/office/powerpoint/2010/main" val="145180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9760-8A21-49CB-70D1-AF8102C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with sets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5AA9F-62C1-ED2B-C9E6-49E1DA373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53" t="8078" b="29880"/>
          <a:stretch/>
        </p:blipFill>
        <p:spPr>
          <a:xfrm>
            <a:off x="1088571" y="1690688"/>
            <a:ext cx="10426928" cy="4209369"/>
          </a:xfrm>
        </p:spPr>
      </p:pic>
    </p:spTree>
    <p:extLst>
      <p:ext uri="{BB962C8B-B14F-4D97-AF65-F5344CB8AC3E}">
        <p14:creationId xmlns:p14="http://schemas.microsoft.com/office/powerpoint/2010/main" val="4100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6006-8176-4F35-1C10-1E2B16AA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vs continuous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C4002-6187-A3FA-BEB0-072A8228B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Discrete</a:t>
            </a:r>
          </a:p>
          <a:p>
            <a:r>
              <a:rPr lang="en-IN" dirty="0"/>
              <a:t>Separate, distinct or individual</a:t>
            </a:r>
          </a:p>
          <a:p>
            <a:r>
              <a:rPr lang="en-IN" dirty="0"/>
              <a:t>Blue pill</a:t>
            </a:r>
          </a:p>
          <a:p>
            <a:r>
              <a:rPr lang="en-IN" dirty="0"/>
              <a:t>Gives Separate colours when a discrete field is dropped in colours</a:t>
            </a:r>
          </a:p>
          <a:p>
            <a:r>
              <a:rPr lang="en-IN" dirty="0"/>
              <a:t>Gives Symbol map when a discrete field is dropped in colours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dates can be treated as discrete or continuous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41015-58D5-5606-8FDB-220F4DB94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Continuous</a:t>
            </a:r>
          </a:p>
          <a:p>
            <a:r>
              <a:rPr lang="en-IN" dirty="0"/>
              <a:t>Without pause</a:t>
            </a:r>
          </a:p>
          <a:p>
            <a:r>
              <a:rPr lang="en-IN" dirty="0"/>
              <a:t>Green pill</a:t>
            </a:r>
          </a:p>
          <a:p>
            <a:r>
              <a:rPr lang="en-IN" dirty="0"/>
              <a:t>Gives Gradient colours when a continuous field is dropped in colours</a:t>
            </a:r>
          </a:p>
          <a:p>
            <a:r>
              <a:rPr lang="en-IN" dirty="0"/>
              <a:t>Gives a Filled map continuous field is dropped in colours when </a:t>
            </a:r>
          </a:p>
        </p:txBody>
      </p:sp>
    </p:spTree>
    <p:extLst>
      <p:ext uri="{BB962C8B-B14F-4D97-AF65-F5344CB8AC3E}">
        <p14:creationId xmlns:p14="http://schemas.microsoft.com/office/powerpoint/2010/main" val="410789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94E8C9-8376-C533-971A-7BC0576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7FF449-BABA-4CC6-3D8E-5A24CBE2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4908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D698-E78B-7FA2-F3BC-DE30283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139CB-1C3B-0689-4C1C-A21BB86C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29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784F-8920-6020-2307-09E63A89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DB27-9D5D-2193-AB41-8D99A056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Tableau desktop</a:t>
            </a:r>
          </a:p>
          <a:p>
            <a:r>
              <a:rPr lang="en-IN" sz="2800" dirty="0"/>
              <a:t>Tableau Online</a:t>
            </a:r>
          </a:p>
          <a:p>
            <a:r>
              <a:rPr lang="en-IN" sz="2800" dirty="0"/>
              <a:t>Tableau Server</a:t>
            </a:r>
          </a:p>
          <a:p>
            <a:r>
              <a:rPr lang="en-IN" sz="2800" dirty="0"/>
              <a:t>Tableau Reader</a:t>
            </a:r>
          </a:p>
          <a:p>
            <a:r>
              <a:rPr lang="en-IN" sz="2800" dirty="0"/>
              <a:t>Tableau Public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12589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78EB-85BC-10E1-BC1E-46EDE1BD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Date as discrete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2CBDA-AD41-CEAE-1004-70050E9E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6150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732-3A89-0810-8D95-D6DFB311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Date as continuous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E5EA-BAB9-BA4A-ED23-05120BE4D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301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92C0-CDAC-C71D-8F39-B62722E23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BED03-C71C-7AA5-1EAD-390765DE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Parameters</a:t>
            </a:r>
          </a:p>
          <a:p>
            <a:r>
              <a:rPr lang="en-IN" dirty="0"/>
              <a:t>Calculated fields</a:t>
            </a:r>
          </a:p>
          <a:p>
            <a:r>
              <a:rPr lang="en-IN" dirty="0"/>
              <a:t>Discrete vs continuous</a:t>
            </a:r>
          </a:p>
          <a:p>
            <a:r>
              <a:rPr lang="en-IN" dirty="0"/>
              <a:t>Joining vs blending</a:t>
            </a:r>
          </a:p>
        </p:txBody>
      </p:sp>
    </p:spTree>
    <p:extLst>
      <p:ext uri="{BB962C8B-B14F-4D97-AF65-F5344CB8AC3E}">
        <p14:creationId xmlns:p14="http://schemas.microsoft.com/office/powerpoint/2010/main" val="387329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511D-C0DE-BEA2-BB65-ECF83F80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Calculated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F3F3-A0DF-47DC-9C61-005B6209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</a:t>
            </a:r>
          </a:p>
          <a:p>
            <a:pPr lvl="1"/>
            <a:r>
              <a:rPr lang="en-IN" dirty="0"/>
              <a:t>Row level </a:t>
            </a:r>
            <a:r>
              <a:rPr lang="en-IN" dirty="0" err="1"/>
              <a:t>eg</a:t>
            </a:r>
            <a:r>
              <a:rPr lang="en-IN" dirty="0"/>
              <a:t>: continent, location</a:t>
            </a:r>
          </a:p>
          <a:p>
            <a:pPr lvl="1"/>
            <a:r>
              <a:rPr lang="en-IN" dirty="0"/>
              <a:t>Aggregate  </a:t>
            </a:r>
            <a:r>
              <a:rPr lang="en-IN" dirty="0" err="1"/>
              <a:t>eg</a:t>
            </a:r>
            <a:r>
              <a:rPr lang="en-IN" dirty="0"/>
              <a:t>: total sales, days to ship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024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5174-229F-0681-ED52-29181ADD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89B3F-25E6-8FD1-F5A9-C4DEFDDB0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018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66BC-2D72-BE18-4741-95DDA5F7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76B25-CB52-690E-3195-EDA9D6CC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809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684E-CDDD-8D36-16AC-86819311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Days to 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EAAAF-68C3-863F-7DE7-63E46A3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2" r="14439" b="11156"/>
          <a:stretch/>
        </p:blipFill>
        <p:spPr>
          <a:xfrm>
            <a:off x="942080" y="1931437"/>
            <a:ext cx="8036001" cy="462177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4153568-D08E-41C5-3453-F80566BD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8273" t="29021" r="30717" b="38600"/>
          <a:stretch/>
        </p:blipFill>
        <p:spPr>
          <a:xfrm>
            <a:off x="5029199" y="2806478"/>
            <a:ext cx="6440281" cy="2860230"/>
          </a:xfrm>
        </p:spPr>
      </p:pic>
    </p:spTree>
    <p:extLst>
      <p:ext uri="{BB962C8B-B14F-4D97-AF65-F5344CB8AC3E}">
        <p14:creationId xmlns:p14="http://schemas.microsoft.com/office/powerpoint/2010/main" val="1421777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E7BF-4494-9382-0348-F82E9243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Profitable?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85A3C-F731-6530-4C19-90FE450A9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7CA6F-799E-E2F7-3C58-150F5562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16" t="26621" r="27220" b="36190"/>
          <a:stretch/>
        </p:blipFill>
        <p:spPr>
          <a:xfrm>
            <a:off x="6456784" y="2814669"/>
            <a:ext cx="5421085" cy="25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A535-EE00-0B16-39A1-CF1D694D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5C5D-57E3-EB99-F1D5-89A75742E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Connections</a:t>
            </a:r>
          </a:p>
          <a:p>
            <a:r>
              <a:rPr lang="en-IN" dirty="0"/>
              <a:t>Data source</a:t>
            </a:r>
          </a:p>
          <a:p>
            <a:r>
              <a:rPr lang="en-IN" dirty="0"/>
              <a:t>Selected table details</a:t>
            </a:r>
          </a:p>
          <a:p>
            <a:pPr lvl="1"/>
            <a:r>
              <a:rPr lang="en-IN" dirty="0"/>
              <a:t>Table name, no. of fields, no. of rows, data preview</a:t>
            </a:r>
          </a:p>
          <a:p>
            <a:r>
              <a:rPr lang="en-IN" dirty="0"/>
              <a:t>Creating Worksheet, dashboard, story</a:t>
            </a:r>
          </a:p>
        </p:txBody>
      </p:sp>
    </p:spTree>
    <p:extLst>
      <p:ext uri="{BB962C8B-B14F-4D97-AF65-F5344CB8AC3E}">
        <p14:creationId xmlns:p14="http://schemas.microsoft.com/office/powerpoint/2010/main" val="133667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CD0-FF91-8D44-C7F1-46ADAAD4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different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851A-D495-90E8-510D-6AEDCF76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Menu bar, Quick access tool bar</a:t>
            </a:r>
          </a:p>
          <a:p>
            <a:r>
              <a:rPr lang="en-IN" dirty="0"/>
              <a:t>Cards</a:t>
            </a:r>
          </a:p>
          <a:p>
            <a:pPr lvl="1"/>
            <a:r>
              <a:rPr lang="en-IN" dirty="0"/>
              <a:t>Pages</a:t>
            </a:r>
          </a:p>
          <a:p>
            <a:pPr lvl="1"/>
            <a:r>
              <a:rPr lang="en-IN" dirty="0"/>
              <a:t>Filters</a:t>
            </a:r>
          </a:p>
          <a:p>
            <a:pPr lvl="1"/>
            <a:r>
              <a:rPr lang="en-IN" dirty="0"/>
              <a:t>Marks</a:t>
            </a:r>
          </a:p>
          <a:p>
            <a:pPr lvl="1"/>
            <a:r>
              <a:rPr lang="en-IN" dirty="0"/>
              <a:t>Rows</a:t>
            </a:r>
          </a:p>
          <a:p>
            <a:pPr lvl="1"/>
            <a:r>
              <a:rPr lang="en-IN" dirty="0"/>
              <a:t>Columns</a:t>
            </a:r>
          </a:p>
          <a:p>
            <a:r>
              <a:rPr lang="en-IN" dirty="0"/>
              <a:t>Shelves</a:t>
            </a:r>
          </a:p>
          <a:p>
            <a:r>
              <a:rPr lang="en-IN" dirty="0"/>
              <a:t>Sheet</a:t>
            </a:r>
          </a:p>
          <a:p>
            <a:pPr lvl="1"/>
            <a:r>
              <a:rPr lang="en-IN" dirty="0"/>
              <a:t>Renaming sheet</a:t>
            </a:r>
          </a:p>
          <a:p>
            <a:r>
              <a:rPr lang="en-IN" dirty="0"/>
              <a:t>Caption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61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4128-C334-B7FD-AC5B-7413F96D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D0B5-6459-60AE-D3FB-852C802C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Dimensions vs measures</a:t>
            </a:r>
          </a:p>
          <a:p>
            <a:r>
              <a:rPr lang="en-IN" dirty="0"/>
              <a:t>Connection types</a:t>
            </a:r>
          </a:p>
          <a:p>
            <a:pPr lvl="1"/>
            <a:r>
              <a:rPr lang="en-IN" dirty="0"/>
              <a:t>Live vs Extract</a:t>
            </a:r>
          </a:p>
          <a:p>
            <a:r>
              <a:rPr lang="en-IN" dirty="0"/>
              <a:t>Creating data tables</a:t>
            </a:r>
          </a:p>
          <a:p>
            <a:r>
              <a:rPr lang="en-IN" dirty="0"/>
              <a:t>Auto-generated fields</a:t>
            </a:r>
          </a:p>
          <a:p>
            <a:r>
              <a:rPr lang="en-IN" dirty="0"/>
              <a:t>Creating hierarchies</a:t>
            </a:r>
          </a:p>
          <a:p>
            <a:r>
              <a:rPr lang="en-IN" dirty="0"/>
              <a:t>Sorting data</a:t>
            </a:r>
          </a:p>
          <a:p>
            <a:r>
              <a:rPr lang="en-IN" dirty="0"/>
              <a:t>Groups vs Sets</a:t>
            </a:r>
          </a:p>
          <a:p>
            <a:r>
              <a:rPr lang="en-IN" dirty="0"/>
              <a:t>Joining vs blending</a:t>
            </a:r>
          </a:p>
        </p:txBody>
      </p:sp>
    </p:spTree>
    <p:extLst>
      <p:ext uri="{BB962C8B-B14F-4D97-AF65-F5344CB8AC3E}">
        <p14:creationId xmlns:p14="http://schemas.microsoft.com/office/powerpoint/2010/main" val="118466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82A-26B0-A54C-5FE2-F89158A7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Dimensions vs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103-6B76-3C4B-581F-8158B060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Dimension and measure play an important role in tableau visualization.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When we import any kind of data from any format, it gets separated into two major factors that are dimension and measure. 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Dimension is the qualitative information of the data and Measure is the quantity of the data. 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For </a:t>
            </a:r>
            <a:r>
              <a:rPr lang="en-US" sz="2800" dirty="0" err="1">
                <a:solidFill>
                  <a:srgbClr val="333333"/>
                </a:solidFill>
                <a:latin typeface="inter-regular"/>
              </a:rPr>
              <a:t>eg</a:t>
            </a:r>
            <a:r>
              <a:rPr lang="en-US" sz="2800" dirty="0">
                <a:solidFill>
                  <a:srgbClr val="333333"/>
                </a:solidFill>
                <a:latin typeface="inter-regular"/>
              </a:rPr>
              <a:t>- location, country, the date is the dimension of the data. Data that contains numbers like profit, a discount is a measure of the data.</a:t>
            </a:r>
            <a:endParaRPr lang="en-IN" sz="2800" dirty="0">
              <a:solidFill>
                <a:srgbClr val="333333"/>
              </a:solidFill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9553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76BF-3543-387A-A0A6-A8DB1F6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Groups vs Sets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7C6E5F-7062-6B12-E843-7AAE695477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Groups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3EC118-FADC-B872-517D-5AF422AB3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2D4D4-1E08-F608-085D-1EC90D05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5" t="12417" r="48014" b="39785"/>
          <a:stretch/>
        </p:blipFill>
        <p:spPr>
          <a:xfrm>
            <a:off x="838201" y="2298726"/>
            <a:ext cx="5334000" cy="3778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4BD9D-B2FE-7C9F-E9A8-95F3FB874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1" t="11971" r="43951" b="40644"/>
          <a:stretch/>
        </p:blipFill>
        <p:spPr>
          <a:xfrm>
            <a:off x="6324601" y="2303500"/>
            <a:ext cx="5328235" cy="36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21616-D181-EFEC-6012-99333509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43A5E-D54C-1661-D1C4-10F93636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group for Product Name having 3 groups</a:t>
            </a:r>
          </a:p>
          <a:p>
            <a:pPr lvl="1"/>
            <a:r>
              <a:rPr lang="en-IN" dirty="0"/>
              <a:t>Computer</a:t>
            </a:r>
          </a:p>
          <a:p>
            <a:pPr lvl="1"/>
            <a:r>
              <a:rPr lang="en-IN" dirty="0"/>
              <a:t>Phone</a:t>
            </a:r>
          </a:p>
          <a:p>
            <a:pPr lvl="1"/>
            <a:r>
              <a:rPr lang="en-IN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56087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557</Words>
  <Application>Microsoft Office PowerPoint</Application>
  <PresentationFormat>Widescreen</PresentationFormat>
  <Paragraphs>117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inter-bold</vt:lpstr>
      <vt:lpstr>inter-regular</vt:lpstr>
      <vt:lpstr>Office Theme</vt:lpstr>
      <vt:lpstr>Tableau</vt:lpstr>
      <vt:lpstr>What is tableau?</vt:lpstr>
      <vt:lpstr>Tools</vt:lpstr>
      <vt:lpstr>Introduction to interface</vt:lpstr>
      <vt:lpstr>Understanding different components</vt:lpstr>
      <vt:lpstr>Working with data</vt:lpstr>
      <vt:lpstr>Dimensions vs Measures</vt:lpstr>
      <vt:lpstr>Groups vs Sets</vt:lpstr>
      <vt:lpstr>Activity</vt:lpstr>
      <vt:lpstr>Sets</vt:lpstr>
      <vt:lpstr>Activity</vt:lpstr>
      <vt:lpstr>Filters</vt:lpstr>
      <vt:lpstr>Filters- Date fields</vt:lpstr>
      <vt:lpstr>Interactive filters</vt:lpstr>
      <vt:lpstr>Dependent interactive filters</vt:lpstr>
      <vt:lpstr>Filters(Based on Measures) </vt:lpstr>
      <vt:lpstr>PowerPoint Presentation</vt:lpstr>
      <vt:lpstr>Data source Filters</vt:lpstr>
      <vt:lpstr>Ways to filter</vt:lpstr>
      <vt:lpstr>By filter shelf</vt:lpstr>
      <vt:lpstr>By interactive filter</vt:lpstr>
      <vt:lpstr>By header</vt:lpstr>
      <vt:lpstr>By Legends</vt:lpstr>
      <vt:lpstr>Parameters</vt:lpstr>
      <vt:lpstr>Parameters with filters </vt:lpstr>
      <vt:lpstr>Parameters with sets </vt:lpstr>
      <vt:lpstr>Discrete vs continuous </vt:lpstr>
      <vt:lpstr>PowerPoint Presentation</vt:lpstr>
      <vt:lpstr>PowerPoint Presentation</vt:lpstr>
      <vt:lpstr>Date as discrete field</vt:lpstr>
      <vt:lpstr>Date as continuous field</vt:lpstr>
      <vt:lpstr>PowerPoint Presentation</vt:lpstr>
      <vt:lpstr>Calculated fields</vt:lpstr>
      <vt:lpstr>continent</vt:lpstr>
      <vt:lpstr>location</vt:lpstr>
      <vt:lpstr>Days to ship</vt:lpstr>
      <vt:lpstr>Profitable?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Ashu Mehta</dc:creator>
  <cp:lastModifiedBy>Ashu Mehta</cp:lastModifiedBy>
  <cp:revision>49</cp:revision>
  <dcterms:created xsi:type="dcterms:W3CDTF">2023-01-03T10:03:48Z</dcterms:created>
  <dcterms:modified xsi:type="dcterms:W3CDTF">2024-09-06T07:25:41Z</dcterms:modified>
</cp:coreProperties>
</file>